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32399288" cy="43200638"/>
  <p:notesSz cx="6858000" cy="9144000"/>
  <p:defaultTextStyle>
    <a:defPPr>
      <a:defRPr lang="es-ES"/>
    </a:defPPr>
    <a:lvl1pPr marL="0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1pPr>
    <a:lvl2pPr marL="1814398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2pPr>
    <a:lvl3pPr marL="362879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3pPr>
    <a:lvl4pPr marL="5443195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4pPr>
    <a:lvl5pPr marL="7257593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5pPr>
    <a:lvl6pPr marL="9071991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6pPr>
    <a:lvl7pPr marL="10886389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7pPr>
    <a:lvl8pPr marL="12700787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8pPr>
    <a:lvl9pPr marL="1451518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9C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18" autoAdjust="0"/>
    <p:restoredTop sz="94660"/>
  </p:normalViewPr>
  <p:slideViewPr>
    <p:cSldViewPr snapToGrid="0">
      <p:cViewPr varScale="1">
        <p:scale>
          <a:sx n="18" d="100"/>
          <a:sy n="18" d="100"/>
        </p:scale>
        <p:origin x="2754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9111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17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7534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9756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1183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254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8954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8846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1350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0742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5637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CA5E6-00D0-42A8-AAA2-E326BC449127}" type="datetimeFigureOut">
              <a:rPr lang="es-ES" smtClean="0"/>
              <a:t>28/07/2026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E6E1B-2DA6-4493-B828-ADB84876956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288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áfico 17">
            <a:extLst>
              <a:ext uri="{FF2B5EF4-FFF2-40B4-BE49-F238E27FC236}">
                <a16:creationId xmlns:a16="http://schemas.microsoft.com/office/drawing/2014/main" id="{7C67F718-9909-49CA-B92B-7A1F8C7685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078458" y="21554411"/>
            <a:ext cx="8545042" cy="17239998"/>
          </a:xfrm>
          <a:prstGeom prst="rect">
            <a:avLst/>
          </a:prstGeom>
        </p:spPr>
      </p:pic>
      <p:pic>
        <p:nvPicPr>
          <p:cNvPr id="25" name="Gráfico 24">
            <a:extLst>
              <a:ext uri="{FF2B5EF4-FFF2-40B4-BE49-F238E27FC236}">
                <a16:creationId xmlns:a16="http://schemas.microsoft.com/office/drawing/2014/main" id="{77413A22-E1A3-453C-A4AE-C4420851CD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-2665049" y="35716611"/>
            <a:ext cx="4786738" cy="9657455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1DD04361-B602-4EB9-A3EB-71DD2E7A1B78}"/>
              </a:ext>
            </a:extLst>
          </p:cNvPr>
          <p:cNvSpPr/>
          <p:nvPr/>
        </p:nvSpPr>
        <p:spPr>
          <a:xfrm>
            <a:off x="14955764" y="33898114"/>
            <a:ext cx="13978465" cy="659412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sp>
        <p:nvSpPr>
          <p:cNvPr id="8" name="CuadroTexto 7"/>
          <p:cNvSpPr txBox="1"/>
          <p:nvPr/>
        </p:nvSpPr>
        <p:spPr>
          <a:xfrm>
            <a:off x="2663687" y="5838733"/>
            <a:ext cx="2709132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4500" b="1" dirty="0">
                <a:latin typeface="Montserrat ExtraBold" pitchFamily="2" charset="77"/>
              </a:rPr>
              <a:t>Los procesos educativos y aseguramiento de la calidad en el posgrado Gestión de los procesos educativos y aseguramiento de la calidad en erado. TEMA MAXIMO DE 25 PALABRAS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2663687" y="8167586"/>
            <a:ext cx="27071914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3700" dirty="0">
                <a:latin typeface="Montserrat Medium" panose="00000600000000000000" pitchFamily="2" charset="0"/>
              </a:rPr>
              <a:t>Apellidos y Nombres del Estudiante; Apellidos y Nombres del Estudiante; Apellidos y Nombres del tutor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2662831" y="12973731"/>
            <a:ext cx="13067799" cy="1446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6600" b="1" dirty="0">
                <a:solidFill>
                  <a:srgbClr val="019C4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Introducción:</a:t>
            </a:r>
          </a:p>
          <a:p>
            <a:pPr algn="just"/>
            <a:endParaRPr lang="es-ES" sz="6000" b="1" dirty="0">
              <a:solidFill>
                <a:srgbClr val="019C45"/>
              </a:solidFill>
              <a:latin typeface="Montserrat Medium" panose="00000600000000000000" pitchFamily="2" charset="0"/>
            </a:endParaRPr>
          </a:p>
          <a:p>
            <a:pPr algn="just"/>
            <a:r>
              <a:rPr lang="es-ES" sz="3700" dirty="0">
                <a:latin typeface="Montserrat Medium" panose="00000600000000000000" pitchFamily="2" charset="0"/>
              </a:rPr>
              <a:t>Se debe presentar una pequeña introducción con un total </a:t>
            </a:r>
          </a:p>
          <a:p>
            <a:pPr algn="just"/>
            <a:r>
              <a:rPr lang="es-ES" sz="3700" dirty="0">
                <a:latin typeface="Montserrat Medium" panose="00000600000000000000" pitchFamily="2" charset="0"/>
              </a:rPr>
              <a:t>de 3 frases:</a:t>
            </a:r>
          </a:p>
          <a:p>
            <a:pPr algn="just"/>
            <a:r>
              <a:rPr lang="es-ES" sz="3700" dirty="0">
                <a:latin typeface="Montserrat Medium" panose="00000600000000000000" pitchFamily="2" charset="0"/>
              </a:rPr>
              <a:t>Las dos primeras frases con máximo 20 palabras.</a:t>
            </a:r>
          </a:p>
          <a:p>
            <a:pPr algn="just"/>
            <a:r>
              <a:rPr lang="es-ES" sz="3700" dirty="0">
                <a:latin typeface="Montserrat Medium" panose="00000600000000000000" pitchFamily="2" charset="0"/>
              </a:rPr>
              <a:t>La tercera frase debe ser el objetivo del estudio en máximo </a:t>
            </a:r>
          </a:p>
          <a:p>
            <a:pPr algn="just"/>
            <a:r>
              <a:rPr lang="es-ES" sz="3700" dirty="0">
                <a:latin typeface="Montserrat Medium" panose="00000600000000000000" pitchFamily="2" charset="0"/>
              </a:rPr>
              <a:t>25 palabras.</a:t>
            </a: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>
              <a:latin typeface="Montserrat Medium" panose="00000600000000000000" pitchFamily="2" charset="0"/>
            </a:endParaRPr>
          </a:p>
          <a:p>
            <a:pPr algn="just"/>
            <a:endParaRPr lang="es-ES" sz="3700" dirty="0" err="1">
              <a:latin typeface="Montserrat Medium" panose="00000600000000000000" pitchFamily="2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106313" y="28160832"/>
            <a:ext cx="11849451" cy="1258892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CuadroTexto 11"/>
          <p:cNvSpPr txBox="1"/>
          <p:nvPr/>
        </p:nvSpPr>
        <p:spPr>
          <a:xfrm>
            <a:off x="16607698" y="28373917"/>
            <a:ext cx="13147311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3700" dirty="0">
                <a:latin typeface="Montserrat Medium" panose="00000600000000000000" pitchFamily="2" charset="0"/>
              </a:rPr>
              <a:t>Los resultados finales o resultados esperados, deben estar acordes al objetivo </a:t>
            </a:r>
          </a:p>
          <a:p>
            <a:pPr algn="just"/>
            <a:r>
              <a:rPr lang="es-ES" sz="3700" dirty="0">
                <a:latin typeface="Montserrat Medium" panose="00000600000000000000" pitchFamily="2" charset="0"/>
              </a:rPr>
              <a:t>planteado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7757602" y="34521288"/>
            <a:ext cx="10192003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3500" dirty="0">
                <a:latin typeface="Montserrat Medium" panose="00000600000000000000" pitchFamily="2" charset="0"/>
              </a:rPr>
              <a:t>El trabajo debe presentar una imagen: La imagen debe representar la investigación (gestores gráficos, por ejemplo, usar </a:t>
            </a:r>
            <a:r>
              <a:rPr lang="es-ES" sz="3500" dirty="0" err="1">
                <a:latin typeface="Montserrat Medium" panose="00000600000000000000" pitchFamily="2" charset="0"/>
              </a:rPr>
              <a:t>Biorender</a:t>
            </a:r>
            <a:r>
              <a:rPr lang="es-ES" sz="3500" dirty="0">
                <a:latin typeface="Montserrat Medium" panose="00000600000000000000" pitchFamily="2" charset="0"/>
              </a:rPr>
              <a:t> </a:t>
            </a:r>
          </a:p>
          <a:p>
            <a:pPr algn="just"/>
            <a:r>
              <a:rPr lang="es-ES" sz="3500" dirty="0">
                <a:latin typeface="Montserrat Medium" panose="00000600000000000000" pitchFamily="2" charset="0"/>
              </a:rPr>
              <a:t>(https://</a:t>
            </a:r>
            <a:r>
              <a:rPr lang="es-ES" sz="3500" dirty="0" err="1">
                <a:latin typeface="Montserrat Medium" panose="00000600000000000000" pitchFamily="2" charset="0"/>
              </a:rPr>
              <a:t>biorender.com</a:t>
            </a:r>
            <a:r>
              <a:rPr lang="es-ES" sz="3500" dirty="0">
                <a:latin typeface="Montserrat Medium" panose="00000600000000000000" pitchFamily="2" charset="0"/>
              </a:rPr>
              <a:t>/), </a:t>
            </a:r>
            <a:r>
              <a:rPr lang="es-ES" sz="3500" dirty="0" err="1">
                <a:latin typeface="Montserrat Medium" panose="00000600000000000000" pitchFamily="2" charset="0"/>
              </a:rPr>
              <a:t>Mind</a:t>
            </a:r>
            <a:r>
              <a:rPr lang="es-ES" sz="3500" dirty="0">
                <a:latin typeface="Montserrat Medium" panose="00000600000000000000" pitchFamily="2" charset="0"/>
              </a:rPr>
              <a:t> </a:t>
            </a:r>
            <a:r>
              <a:rPr lang="es-ES" sz="3500" dirty="0" err="1">
                <a:latin typeface="Montserrat Medium" panose="00000600000000000000" pitchFamily="2" charset="0"/>
              </a:rPr>
              <a:t>the</a:t>
            </a:r>
            <a:r>
              <a:rPr lang="es-ES" sz="3500" dirty="0">
                <a:latin typeface="Montserrat Medium" panose="00000600000000000000" pitchFamily="2" charset="0"/>
              </a:rPr>
              <a:t> </a:t>
            </a:r>
            <a:r>
              <a:rPr lang="es-ES" sz="3500" dirty="0" err="1">
                <a:latin typeface="Montserrat Medium" panose="00000600000000000000" pitchFamily="2" charset="0"/>
              </a:rPr>
              <a:t>graph</a:t>
            </a:r>
            <a:r>
              <a:rPr lang="es-ES" sz="3500" dirty="0">
                <a:latin typeface="Montserrat Medium" panose="00000600000000000000" pitchFamily="2" charset="0"/>
              </a:rPr>
              <a:t> (https://</a:t>
            </a:r>
            <a:r>
              <a:rPr lang="es-ES" sz="3500" dirty="0" err="1">
                <a:latin typeface="Montserrat Medium" panose="00000600000000000000" pitchFamily="2" charset="0"/>
              </a:rPr>
              <a:t>mindthegraph.com</a:t>
            </a:r>
            <a:r>
              <a:rPr lang="es-ES" sz="3500" dirty="0">
                <a:latin typeface="Montserrat Medium" panose="00000600000000000000" pitchFamily="2" charset="0"/>
              </a:rPr>
              <a:t>/), Medical Art (https://</a:t>
            </a:r>
            <a:r>
              <a:rPr lang="es-ES" sz="3500" dirty="0" err="1">
                <a:latin typeface="Montserrat Medium" panose="00000600000000000000" pitchFamily="2" charset="0"/>
              </a:rPr>
              <a:t>smart.servier.com</a:t>
            </a:r>
            <a:r>
              <a:rPr lang="es-ES" sz="3500" dirty="0">
                <a:latin typeface="Montserrat Medium" panose="00000600000000000000" pitchFamily="2" charset="0"/>
              </a:rPr>
              <a:t>/)o cualquier otro disponible en internet enlace de las páginas)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16668659" y="13013489"/>
            <a:ext cx="13147312" cy="628035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Rectángulo 15"/>
          <p:cNvSpPr/>
          <p:nvPr/>
        </p:nvSpPr>
        <p:spPr>
          <a:xfrm>
            <a:off x="16668659" y="19683926"/>
            <a:ext cx="13147312" cy="594975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1CE9D37-5A36-D205-9EEA-FE9C565C0BD8}"/>
              </a:ext>
            </a:extLst>
          </p:cNvPr>
          <p:cNvSpPr txBox="1"/>
          <p:nvPr/>
        </p:nvSpPr>
        <p:spPr>
          <a:xfrm>
            <a:off x="2642456" y="9254954"/>
            <a:ext cx="27071914" cy="18004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ES" sz="3700" dirty="0">
                <a:solidFill>
                  <a:srgbClr val="019C45"/>
                </a:solidFill>
                <a:latin typeface="Trajan Pro" panose="02020602050506020301" pitchFamily="18" charset="0"/>
              </a:rPr>
              <a:t>Carrera de: </a:t>
            </a:r>
            <a:r>
              <a:rPr lang="es-ES" sz="3700" dirty="0">
                <a:latin typeface="Montserrat Medium" panose="00000600000000000000" pitchFamily="2" charset="0"/>
              </a:rPr>
              <a:t>XXXXX, </a:t>
            </a:r>
          </a:p>
          <a:p>
            <a:pPr algn="just"/>
            <a:r>
              <a:rPr lang="es-ES" sz="3700" dirty="0">
                <a:solidFill>
                  <a:srgbClr val="019C45"/>
                </a:solidFill>
                <a:latin typeface="Trajan Pro" panose="02020602050506020301" pitchFamily="18" charset="0"/>
              </a:rPr>
              <a:t>Facultad de: </a:t>
            </a:r>
            <a:r>
              <a:rPr lang="es-ES" sz="3700" dirty="0">
                <a:latin typeface="Montserrat Medium" panose="00000600000000000000" pitchFamily="2" charset="0"/>
              </a:rPr>
              <a:t>XXXXX, </a:t>
            </a:r>
          </a:p>
          <a:p>
            <a:pPr algn="just"/>
            <a:r>
              <a:rPr lang="es-ES" sz="3700" dirty="0">
                <a:solidFill>
                  <a:srgbClr val="019C45"/>
                </a:solidFill>
                <a:latin typeface="Trajan Pro" panose="02020602050506020301" pitchFamily="18" charset="0"/>
              </a:rPr>
              <a:t>Departamento de: </a:t>
            </a:r>
            <a:r>
              <a:rPr lang="es-ES" sz="3700" dirty="0">
                <a:latin typeface="Montserrat Medium" panose="00000600000000000000" pitchFamily="2" charset="0"/>
              </a:rPr>
              <a:t>XXX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EC1CC4B-E3C2-940B-7477-D086608B4DDC}"/>
              </a:ext>
            </a:extLst>
          </p:cNvPr>
          <p:cNvSpPr/>
          <p:nvPr/>
        </p:nvSpPr>
        <p:spPr>
          <a:xfrm>
            <a:off x="26806358" y="2708403"/>
            <a:ext cx="3009613" cy="17535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pic>
        <p:nvPicPr>
          <p:cNvPr id="17" name="Gráfico 16">
            <a:extLst>
              <a:ext uri="{FF2B5EF4-FFF2-40B4-BE49-F238E27FC236}">
                <a16:creationId xmlns:a16="http://schemas.microsoft.com/office/drawing/2014/main" id="{3B55BC6C-D29F-4947-90A5-D30DEC250F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45620" y="1485212"/>
            <a:ext cx="9800360" cy="3575806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052455F7-E7E8-45F9-BD2A-BAB18A5DA2BB}"/>
              </a:ext>
            </a:extLst>
          </p:cNvPr>
          <p:cNvSpPr/>
          <p:nvPr/>
        </p:nvSpPr>
        <p:spPr>
          <a:xfrm>
            <a:off x="2151529" y="11887200"/>
            <a:ext cx="28938071" cy="30228988"/>
          </a:xfrm>
          <a:prstGeom prst="rect">
            <a:avLst/>
          </a:prstGeom>
          <a:noFill/>
          <a:ln w="76200">
            <a:solidFill>
              <a:srgbClr val="019C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094B78B1-7EAB-4832-89A5-3F69E35AED18}"/>
              </a:ext>
            </a:extLst>
          </p:cNvPr>
          <p:cNvCxnSpPr/>
          <p:nvPr/>
        </p:nvCxnSpPr>
        <p:spPr>
          <a:xfrm>
            <a:off x="2151529" y="26216269"/>
            <a:ext cx="28938071" cy="0"/>
          </a:xfrm>
          <a:prstGeom prst="line">
            <a:avLst/>
          </a:prstGeom>
          <a:ln w="76200">
            <a:solidFill>
              <a:srgbClr val="019C4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46E71023-96AA-4558-BDA9-078D1D9A2941}"/>
              </a:ext>
            </a:extLst>
          </p:cNvPr>
          <p:cNvSpPr txBox="1"/>
          <p:nvPr/>
        </p:nvSpPr>
        <p:spPr>
          <a:xfrm>
            <a:off x="16668659" y="11919227"/>
            <a:ext cx="1659367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7200" b="1" dirty="0">
                <a:solidFill>
                  <a:srgbClr val="019C4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Resultados: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1C39FF68-7B53-4940-8CF9-5EFA21BE277B}"/>
              </a:ext>
            </a:extLst>
          </p:cNvPr>
          <p:cNvSpPr txBox="1"/>
          <p:nvPr/>
        </p:nvSpPr>
        <p:spPr>
          <a:xfrm>
            <a:off x="2662831" y="26839064"/>
            <a:ext cx="854504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7200" b="1" dirty="0">
                <a:solidFill>
                  <a:srgbClr val="019C4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Método: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02D83FC3-A12F-411D-92A7-1826F26EBB50}"/>
              </a:ext>
            </a:extLst>
          </p:cNvPr>
          <p:cNvSpPr txBox="1"/>
          <p:nvPr/>
        </p:nvSpPr>
        <p:spPr>
          <a:xfrm>
            <a:off x="16607698" y="26839064"/>
            <a:ext cx="854504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7200" b="1" dirty="0">
                <a:solidFill>
                  <a:srgbClr val="019C4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Conclusiones: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D61069B2-36EC-4221-87B3-F0E2C3FBCAA3}"/>
              </a:ext>
            </a:extLst>
          </p:cNvPr>
          <p:cNvSpPr/>
          <p:nvPr/>
        </p:nvSpPr>
        <p:spPr>
          <a:xfrm>
            <a:off x="3145620" y="28160832"/>
            <a:ext cx="11849451" cy="12588922"/>
          </a:xfrm>
          <a:prstGeom prst="rect">
            <a:avLst/>
          </a:prstGeom>
          <a:solidFill>
            <a:schemeClr val="bg2">
              <a:lumMod val="90000"/>
            </a:schemeClr>
          </a:solidFill>
          <a:ln w="177800">
            <a:solidFill>
              <a:srgbClr val="019C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C"/>
          </a:p>
        </p:txBody>
      </p:sp>
      <p:pic>
        <p:nvPicPr>
          <p:cNvPr id="6" name="Gráfico 5">
            <a:extLst>
              <a:ext uri="{FF2B5EF4-FFF2-40B4-BE49-F238E27FC236}">
                <a16:creationId xmlns:a16="http://schemas.microsoft.com/office/drawing/2014/main" id="{E8775D9E-2370-4770-BE8A-6EFE509B2BD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1423283" y="1631080"/>
            <a:ext cx="8291087" cy="292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23300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</TotalTime>
  <Words>178</Words>
  <Application>Microsoft Office PowerPoint</Application>
  <PresentationFormat>Personalizado</PresentationFormat>
  <Paragraphs>32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Montserrat ExtraBold</vt:lpstr>
      <vt:lpstr>Montserrat Medium</vt:lpstr>
      <vt:lpstr>Times New Roman</vt:lpstr>
      <vt:lpstr>Trajan Pro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Jimmy Moreira</dc:creator>
  <cp:lastModifiedBy>Jimmy Andres Moreira</cp:lastModifiedBy>
  <cp:revision>11</cp:revision>
  <dcterms:created xsi:type="dcterms:W3CDTF">2022-07-26T16:26:26Z</dcterms:created>
  <dcterms:modified xsi:type="dcterms:W3CDTF">2026-07-28T16:30:05Z</dcterms:modified>
</cp:coreProperties>
</file>